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C20"/>
    <a:srgbClr val="4D9B8E"/>
    <a:srgbClr val="6107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277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452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26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4534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6860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140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6588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980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2447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0060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452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894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295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053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7045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373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AB47-EA28-4011-B7C2-F20B9DD2B6B0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5E6E7F-4887-4ED6-A8E3-DD370E90CC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23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3E6936-0B02-68C3-8B6D-5889A1A2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- ZVÍŘECÍ DOMOV A ROSTLIN</a:t>
            </a:r>
            <a:br>
              <a:rPr lang="cs-CZ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44B49DD-D97E-D00B-0586-92F314C3C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Hvězda: pěticípá 3">
            <a:extLst>
              <a:ext uri="{FF2B5EF4-FFF2-40B4-BE49-F238E27FC236}">
                <a16:creationId xmlns:a16="http://schemas.microsoft.com/office/drawing/2014/main" xmlns="" id="{10851B24-053A-6C95-EFF2-D295D15027F5}"/>
              </a:ext>
            </a:extLst>
          </p:cNvPr>
          <p:cNvSpPr/>
          <p:nvPr/>
        </p:nvSpPr>
        <p:spPr>
          <a:xfrm>
            <a:off x="8816802" y="67389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Nalezený obrázek pro Obrázok Les">
            <a:extLst>
              <a:ext uri="{FF2B5EF4-FFF2-40B4-BE49-F238E27FC236}">
                <a16:creationId xmlns:a16="http://schemas.microsoft.com/office/drawing/2014/main" xmlns="" id="{24C9956C-B9E5-17D4-98DC-7AC76722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8946"/>
            <a:ext cx="6427973" cy="35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ZAJIC GIF">
            <a:extLst>
              <a:ext uri="{FF2B5EF4-FFF2-40B4-BE49-F238E27FC236}">
                <a16:creationId xmlns:a16="http://schemas.microsoft.com/office/drawing/2014/main" xmlns="" id="{9CF5461A-75FC-6026-8422-ABB60C97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103" y="1809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83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10857B-D84A-023D-87AF-2F92F245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8C9F476-C301-987C-DC5A-7414F4D7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17" y="2187483"/>
            <a:ext cx="8596668" cy="3880773"/>
          </a:xfrm>
        </p:spPr>
        <p:txBody>
          <a:bodyPr/>
          <a:lstStyle/>
          <a:p>
            <a:endParaRPr lang="cs-CZ" dirty="0">
              <a:solidFill>
                <a:schemeClr val="accent2">
                  <a:lumMod val="50000"/>
                </a:schemeClr>
              </a:solidFill>
              <a:highlight>
                <a:srgbClr val="00FF00"/>
              </a:highlight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Dub letní dorůstá až 45 metrů</a:t>
            </a:r>
          </a:p>
          <a:p>
            <a:endParaRPr lang="cs-CZ" dirty="0">
              <a:solidFill>
                <a:schemeClr val="accent2">
                  <a:lumMod val="50000"/>
                </a:schemeClr>
              </a:solidFill>
              <a:highlight>
                <a:srgbClr val="00FF00"/>
              </a:highlight>
            </a:endParaRP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Dub letní roste často u rybníků</a:t>
            </a:r>
          </a:p>
          <a:p>
            <a:endParaRPr lang="cs-CZ" dirty="0">
              <a:solidFill>
                <a:schemeClr val="accent2">
                  <a:lumMod val="50000"/>
                </a:schemeClr>
              </a:solidFill>
              <a:highlight>
                <a:srgbClr val="00FF00"/>
              </a:highlight>
            </a:endParaRPr>
          </a:p>
        </p:txBody>
      </p:sp>
      <p:pic>
        <p:nvPicPr>
          <p:cNvPr id="2050" name="Picture 2" descr="Nalezený obrázek pro Dub Lesni">
            <a:extLst>
              <a:ext uri="{FF2B5EF4-FFF2-40B4-BE49-F238E27FC236}">
                <a16:creationId xmlns:a16="http://schemas.microsoft.com/office/drawing/2014/main" xmlns="" id="{7B117D35-4614-F3A4-C6E7-74185338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663" y="502583"/>
            <a:ext cx="5811409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1BAFED9-6DD9-14F1-2101-6025B82D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4125235"/>
            <a:ext cx="2694440" cy="25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96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B6390D-A8D4-EF14-EA00-87C9B4D0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DATEL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ČERNÝ</a:t>
            </a:r>
            <a:b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39FF5D-AF93-B0EA-A1AB-436C14FBA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4266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 je </a:t>
            </a:r>
            <a:r>
              <a:rPr lang="cs-CZ" sz="2000" dirty="0" err="1">
                <a:solidFill>
                  <a:schemeClr val="accent2">
                    <a:lumMod val="50000"/>
                  </a:schemeClr>
                </a:solidFill>
              </a:rPr>
              <a:t>rosšířený</a:t>
            </a:r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 po našem území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Samice klade nejčastěji 3 až 5 vajec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Nalezený obrázek pro datel černý">
            <a:extLst>
              <a:ext uri="{FF2B5EF4-FFF2-40B4-BE49-F238E27FC236}">
                <a16:creationId xmlns:a16="http://schemas.microsoft.com/office/drawing/2014/main" xmlns="" id="{7C96A104-0377-BD18-0522-94B7C181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340" y="0"/>
            <a:ext cx="5520166" cy="41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ezený obrázek pro datel černý">
            <a:extLst>
              <a:ext uri="{FF2B5EF4-FFF2-40B4-BE49-F238E27FC236}">
                <a16:creationId xmlns:a16="http://schemas.microsoft.com/office/drawing/2014/main" xmlns="" id="{BAF203C9-4AEA-D9F3-2404-AA8DF456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09" y="3237245"/>
            <a:ext cx="2801457" cy="35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lezený obrázek pro žižaala">
            <a:extLst>
              <a:ext uri="{FF2B5EF4-FFF2-40B4-BE49-F238E27FC236}">
                <a16:creationId xmlns:a16="http://schemas.microsoft.com/office/drawing/2014/main" xmlns="" id="{50CAE156-E435-1C16-8EB7-FE6C6C01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809" y="4642597"/>
            <a:ext cx="2724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29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62AA7E-18DE-8F32-32E6-7D2F1947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BĚLÁSEK</a:t>
            </a:r>
            <a:endParaRPr lang="cs-CZ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00DD376-D1CD-5C8A-2839-30057D26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000" dirty="0">
                <a:solidFill>
                  <a:srgbClr val="7030A0"/>
                </a:solidFill>
              </a:rPr>
              <a:t>Jeto větší motýl</a:t>
            </a:r>
          </a:p>
          <a:p>
            <a:r>
              <a:rPr lang="cs-CZ" sz="2000" dirty="0">
                <a:solidFill>
                  <a:srgbClr val="610779"/>
                </a:solidFill>
              </a:rPr>
              <a:t>Zahradníci ho moc nemusí</a:t>
            </a:r>
          </a:p>
        </p:txBody>
      </p:sp>
      <p:pic>
        <p:nvPicPr>
          <p:cNvPr id="1026" name="Picture 2" descr="Nalezený obrázek pro bělasek">
            <a:extLst>
              <a:ext uri="{FF2B5EF4-FFF2-40B4-BE49-F238E27FC236}">
                <a16:creationId xmlns:a16="http://schemas.microsoft.com/office/drawing/2014/main" xmlns="" id="{5BBD1969-938C-8DF3-8FAC-A908662E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207" y="230189"/>
            <a:ext cx="4349962" cy="36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bělasek">
            <a:extLst>
              <a:ext uri="{FF2B5EF4-FFF2-40B4-BE49-F238E27FC236}">
                <a16:creationId xmlns:a16="http://schemas.microsoft.com/office/drawing/2014/main" xmlns="" id="{25FABB20-80FA-BC6C-84EE-86665E38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4206074"/>
            <a:ext cx="3303213" cy="23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bělasek">
            <a:extLst>
              <a:ext uri="{FF2B5EF4-FFF2-40B4-BE49-F238E27FC236}">
                <a16:creationId xmlns:a16="http://schemas.microsoft.com/office/drawing/2014/main" xmlns="" id="{5102DAD1-AFB9-FFF8-49CC-C8A59D97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079" y="4339188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87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260583-759B-6A03-A618-785F4F7D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VČELA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93F810E-E415-0865-10A3-D86DEB37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C000"/>
                </a:solidFill>
              </a:rPr>
              <a:t>Dává nám med</a:t>
            </a:r>
          </a:p>
          <a:p>
            <a:r>
              <a:rPr lang="cs-CZ" sz="2800" dirty="0">
                <a:solidFill>
                  <a:srgbClr val="FFC000"/>
                </a:solidFill>
              </a:rPr>
              <a:t>Je 609 druhů včel</a:t>
            </a:r>
          </a:p>
        </p:txBody>
      </p:sp>
      <p:pic>
        <p:nvPicPr>
          <p:cNvPr id="2050" name="Picture 2" descr="Nalezený obrázek pro VČELA">
            <a:extLst>
              <a:ext uri="{FF2B5EF4-FFF2-40B4-BE49-F238E27FC236}">
                <a16:creationId xmlns:a16="http://schemas.microsoft.com/office/drawing/2014/main" xmlns="" id="{2CD35185-6C39-C905-F362-1888BEBDE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3" t="7777" r="4076" b="8243"/>
          <a:stretch/>
        </p:blipFill>
        <p:spPr bwMode="auto">
          <a:xfrm rot="1343733">
            <a:off x="8277164" y="677282"/>
            <a:ext cx="3629826" cy="22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ezený obrázek pro VČELA">
            <a:extLst>
              <a:ext uri="{FF2B5EF4-FFF2-40B4-BE49-F238E27FC236}">
                <a16:creationId xmlns:a16="http://schemas.microsoft.com/office/drawing/2014/main" xmlns="" id="{0B4255F9-75FA-DC92-9A95-DA6950E0F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1174">
            <a:off x="12045" y="4604797"/>
            <a:ext cx="2946307" cy="2031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496765C5-6424-CA2C-9AF9-93F455794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812" y="3499939"/>
            <a:ext cx="3119718" cy="2399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38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5E9455-4EBD-4317-399A-F4196B37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D9B8E"/>
                </a:solidFill>
              </a:rPr>
              <a:t>HŘIB SMRKOVÝ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858AB5E-C3CB-DFFD-70FB-F99FFE2E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Najdeme ho nejčastěji ve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SMRKOVÝCH </a:t>
            </a:r>
            <a:r>
              <a:rPr lang="cs-CZ" sz="2000" dirty="0"/>
              <a:t>lesích</a:t>
            </a:r>
          </a:p>
          <a:p>
            <a:r>
              <a:rPr lang="cs-CZ" sz="2000" dirty="0">
                <a:solidFill>
                  <a:srgbClr val="7030A0"/>
                </a:solidFill>
              </a:rPr>
              <a:t>Není jedovatý</a:t>
            </a:r>
          </a:p>
        </p:txBody>
      </p:sp>
      <p:pic>
        <p:nvPicPr>
          <p:cNvPr id="1026" name="Picture 2" descr="Nalezený obrázek pro hříb SMRKOVÍ">
            <a:extLst>
              <a:ext uri="{FF2B5EF4-FFF2-40B4-BE49-F238E27FC236}">
                <a16:creationId xmlns:a16="http://schemas.microsoft.com/office/drawing/2014/main" xmlns="" id="{8F9B86C7-4092-92B5-59E9-C6FCF4C4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1221">
            <a:off x="8626287" y="437820"/>
            <a:ext cx="3163060" cy="2365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ЕЛЫЕ ГРИБЫ НЕ ЗАКАНЧИВАЮТСЯ! Грибы в октябре - YouTube">
            <a:extLst>
              <a:ext uri="{FF2B5EF4-FFF2-40B4-BE49-F238E27FC236}">
                <a16:creationId xmlns:a16="http://schemas.microsoft.com/office/drawing/2014/main" xmlns="" id="{B497EAF6-8A93-8DB0-F64A-68DE2059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703">
            <a:off x="4469" y="3392020"/>
            <a:ext cx="5827059" cy="3277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856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83C4A4-A090-F990-B08E-7998EF14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LIŠKA OBECNÁ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041BF11-E678-3BC0-5087-DA376E792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rgbClr val="FFC000"/>
                </a:solidFill>
              </a:rPr>
              <a:t>Liška obecná má dlouhý huňatý ocas</a:t>
            </a:r>
          </a:p>
          <a:p>
            <a:r>
              <a:rPr lang="cs-CZ" sz="2000" dirty="0">
                <a:solidFill>
                  <a:srgbClr val="D26C20"/>
                </a:solidFill>
              </a:rPr>
              <a:t>Je mazaná</a:t>
            </a:r>
          </a:p>
        </p:txBody>
      </p:sp>
      <p:pic>
        <p:nvPicPr>
          <p:cNvPr id="2050" name="Picture 2" descr="Nalezený obrázek pro liška obecná">
            <a:extLst>
              <a:ext uri="{FF2B5EF4-FFF2-40B4-BE49-F238E27FC236}">
                <a16:creationId xmlns:a16="http://schemas.microsoft.com/office/drawing/2014/main" xmlns="" id="{9BE0E770-F9DB-19DE-584A-7CC957A7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0612" y="0"/>
            <a:ext cx="3444127" cy="2695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ezený obrázek pro liška obecná">
            <a:extLst>
              <a:ext uri="{FF2B5EF4-FFF2-40B4-BE49-F238E27FC236}">
                <a16:creationId xmlns:a16="http://schemas.microsoft.com/office/drawing/2014/main" xmlns="" id="{B12BD55F-C758-48D1-E425-14CF001C5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8260">
            <a:off x="295556" y="4044670"/>
            <a:ext cx="3477790" cy="236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515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70</Words>
  <Application>Microsoft Office PowerPoint</Application>
  <PresentationFormat>Vlastní</PresentationFormat>
  <Paragraphs>22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Fazeta</vt:lpstr>
      <vt:lpstr>LES - ZVÍŘECÍ DOMOV A ROSTLIN </vt:lpstr>
      <vt:lpstr>DUB</vt:lpstr>
      <vt:lpstr>DATEL ČERNÝ </vt:lpstr>
      <vt:lpstr>BĚLÁSEK</vt:lpstr>
      <vt:lpstr>VČELA</vt:lpstr>
      <vt:lpstr>HŘIB SMRKOVÝ</vt:lpstr>
      <vt:lpstr>LIŠKA OBECNÁ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- ZVÍŘECÍ DOMOV A ROSTLIN </dc:title>
  <dc:creator>zak</dc:creator>
  <cp:lastModifiedBy>Alena</cp:lastModifiedBy>
  <cp:revision>6</cp:revision>
  <dcterms:created xsi:type="dcterms:W3CDTF">2025-03-26T09:58:33Z</dcterms:created>
  <dcterms:modified xsi:type="dcterms:W3CDTF">2025-04-15T18:01:23Z</dcterms:modified>
</cp:coreProperties>
</file>