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F99DE-B628-B470-8C3F-4A441ECD6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75D4666-F5E2-B1C2-8386-AE91024A4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DDECB6-7DFE-8171-4482-94D2CC56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78E870-05FA-7107-31A1-E1D98192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CF648A-B9C3-D855-39AB-505F4E74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739799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626FE2-40E5-B94C-9ABA-3DC7A878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CE8DA8-7EA9-6516-2F95-AC96C2AA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FF9AEE-58AC-D1F0-C536-E7A48159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541B08-056D-47E7-493C-20797F10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98B24-2EC5-2FF9-BCB6-DAA105A5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236658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E51283D-49B0-B4D8-AD28-17EE74AC0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48247A-22B2-9B71-DA96-B805AD9AF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C496B6-89FE-C652-3418-07CAB025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CE18BA-8BFB-85C0-6B43-84CC22AF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C59FE2-BEE0-5DC4-2CF3-6064593F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889213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2B839D-17D3-A0CA-2E12-0AED871A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853261-5F33-2B26-D60C-32C94502D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55A6BB-156E-93E6-0EBD-A44FD5E0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6639B5-CD98-8AB0-71CD-103C12894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FF855A-0EC0-41BE-0E90-8499AC83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681540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A99FC-CA78-B3E9-78DF-9F543D77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0136CF-0366-75C2-6DAF-75797213F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D641D7-9DDB-461D-E1B1-DCA0F4E5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98D171-D81C-D15E-98A7-0D1DF785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D043EF-F4E6-A727-EC00-BC863CD5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874424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5E7A6-AC49-AC5C-3A15-D9D6DEEC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1FFCA9-E859-DACC-08FA-B2C13F24D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AEE4FC-232A-137D-347B-E732DBBE2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64DB2A-6EB5-97AA-ACD2-C0166481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29689E-EDB7-164D-37B3-0F0E65C1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FCBB9-D0C8-B160-13D2-682C0B4C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36368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5BB71-15F5-C98B-8E75-9085AEEB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51D8B5-9F90-E21C-EC5C-440826D52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9BF9DB0-859B-B4E0-FD21-E3363A0BF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12E5D9C-F2BD-B337-8020-F38BF9CAA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E288B37-2758-9AED-AEFC-4EFE0CD17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05D9B5-4E29-2177-95B4-6DC46EF3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D8FFDA-19A1-4140-DE59-BB3C7C26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8B297A-6942-2FAA-5439-15131739F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553772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CFF5E-E59D-63BA-DD64-CFF71CB5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4D4F1B9-C0E1-0B90-2B2D-278F9789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016BA0-C17A-6384-0778-5371B1BB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508925-A7FF-846F-B0C3-16E7696B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70821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FA3AF14-3356-0692-5A18-F51E5FED3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A087C82-B0CC-A8E9-0006-342147E3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B925A5-97EC-2DA8-09A0-1D7BA470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43639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0B125-339D-2F5D-6389-B8B499EC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1FFB8-CC2F-C26B-94E7-04DB22DC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62A6FB-5946-2A05-9A68-D893693D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1C880A-FBD8-3B05-CCFB-6190C395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52787B-62E4-8ACB-E88B-B821C1533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B9FFD1-FE4A-1B74-857F-A207F5DB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113713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EDFA7-EB3E-F21E-9383-3A124310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2244AD-2765-1656-8461-128BC4682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0F9308-61B1-1B00-8DCB-6197C94DB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3B7B4F-95D5-96F4-26F6-A63B8062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C32C8B-EA91-1CF5-828E-095C8E91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495C59-26A3-F9D4-EF8F-2D948613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748646"/>
      </p:ext>
    </p:extLst>
  </p:cSld>
  <p:clrMapOvr>
    <a:masterClrMapping/>
  </p:clrMapOvr>
  <p:transition spd="med">
    <p:pull/>
    <p:sndAc>
      <p:stSnd>
        <p:snd r:embed="rId1" name="cashreg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6">
                <a:lumMod val="40000"/>
                <a:lumOff val="60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690D1A-063B-4362-96EA-C29E2AF6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F8B98C-ECEC-F807-61C1-FBEBBD8D4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92539B-2AAF-AB02-7F53-8CBD1C450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505F2-BA0D-4ED1-A035-9D154D565DA6}" type="datetimeFigureOut">
              <a:rPr lang="cs-CZ" smtClean="0"/>
              <a:t>29.01.2024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1F1C25-AB20-EF96-D674-3BB3D231C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228176-A327-8D1F-16C7-CFC164F6C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D6FF-DC63-4918-9A72-689966E14E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7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  <p:sndAc>
      <p:stSnd>
        <p:snd r:embed="rId13" name="cashreg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1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91DED-AF77-1BC2-69DE-05EB4281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Jak třídit odpad. Opravdu víte, co kam patří? | de Wolf GROUP">
            <a:extLst>
              <a:ext uri="{FF2B5EF4-FFF2-40B4-BE49-F238E27FC236}">
                <a16:creationId xmlns:a16="http://schemas.microsoft.com/office/drawing/2014/main" id="{9603852E-FD91-47A8-43A9-42A2C8E96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17"/>
            <a:ext cx="8895225" cy="59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řídění odpadu - co kam patří | Organikk.cz">
            <a:extLst>
              <a:ext uri="{FF2B5EF4-FFF2-40B4-BE49-F238E27FC236}">
                <a16:creationId xmlns:a16="http://schemas.microsoft.com/office/drawing/2014/main" id="{7E01A15C-A9FF-0731-EE39-08E9E7DBE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22644"/>
          <a:stretch/>
        </p:blipFill>
        <p:spPr bwMode="auto">
          <a:xfrm>
            <a:off x="8795050" y="0"/>
            <a:ext cx="3297514" cy="3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řídění je důležité - Třídění je důležité">
            <a:extLst>
              <a:ext uri="{FF2B5EF4-FFF2-40B4-BE49-F238E27FC236}">
                <a16:creationId xmlns:a16="http://schemas.microsoft.com/office/drawing/2014/main" id="{E4891502-80D6-5C61-4F18-6682F3E8E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97" y="2915479"/>
            <a:ext cx="4000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11425"/>
      </p:ext>
    </p:extLst>
  </p:cSld>
  <p:clrMapOvr>
    <a:masterClrMapping/>
  </p:clrMapOvr>
  <p:transition spd="med">
    <p:pull/>
    <p:sndAc>
      <p:stSnd>
        <p:snd r:embed="rId2" name="cashreg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Miniaturní věci Plechová konvice Konvice 2 ks • Cena, Opinie • Zavlažovací  sady 13725153318 • Allegro">
            <a:extLst>
              <a:ext uri="{FF2B5EF4-FFF2-40B4-BE49-F238E27FC236}">
                <a16:creationId xmlns:a16="http://schemas.microsoft.com/office/drawing/2014/main" id="{F41E76F2-64FA-9FF5-571D-3D428332B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-2" r="1" b="-3186"/>
          <a:stretch/>
        </p:blipFill>
        <p:spPr bwMode="auto">
          <a:xfrm>
            <a:off x="8860625" y="752936"/>
            <a:ext cx="2775989" cy="285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Yogurt Drink Wildberry 330ml | Ehrmann CZ">
            <a:extLst>
              <a:ext uri="{FF2B5EF4-FFF2-40B4-BE49-F238E27FC236}">
                <a16:creationId xmlns:a16="http://schemas.microsoft.com/office/drawing/2014/main" id="{26C05F4C-CB3E-8ED3-087D-DA51C773E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5" r="22971"/>
          <a:stretch/>
        </p:blipFill>
        <p:spPr bwMode="auto">
          <a:xfrm>
            <a:off x="2923372" y="3829229"/>
            <a:ext cx="1330576" cy="26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onzervy | Igor Moravčík - Železiarstvo a domáce potreby">
            <a:extLst>
              <a:ext uri="{FF2B5EF4-FFF2-40B4-BE49-F238E27FC236}">
                <a16:creationId xmlns:a16="http://schemas.microsoft.com/office/drawing/2014/main" id="{7DAEAD89-0FA2-8091-C23B-E51749F7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8" y="2667283"/>
            <a:ext cx="18669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vo Singapur Hliníková plechovka Plechovka Tiger, konzervované pivo,  hliník, hliníková plechovka png | PNGEgg">
            <a:extLst>
              <a:ext uri="{FF2B5EF4-FFF2-40B4-BE49-F238E27FC236}">
                <a16:creationId xmlns:a16="http://schemas.microsoft.com/office/drawing/2014/main" id="{ED4066E7-6B2F-5017-5DCD-03E4EF7D3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r="13568"/>
          <a:stretch/>
        </p:blipFill>
        <p:spPr bwMode="auto">
          <a:xfrm>
            <a:off x="9346925" y="3946836"/>
            <a:ext cx="2006875" cy="285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psules PNG - 179 images de Capsules transparentes | PNG gratuit">
            <a:extLst>
              <a:ext uri="{FF2B5EF4-FFF2-40B4-BE49-F238E27FC236}">
                <a16:creationId xmlns:a16="http://schemas.microsoft.com/office/drawing/2014/main" id="{5768CA71-D3B3-4E1E-1A1F-788D7FC4C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8" y="708591"/>
            <a:ext cx="1961529" cy="181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06243D-B6EC-7FC7-B4A7-846D37E8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Šedá plastová popelnice na kovové obaly DOPNER 240 l se zámkem a vhozem -  Dopner.cz">
            <a:extLst>
              <a:ext uri="{FF2B5EF4-FFF2-40B4-BE49-F238E27FC236}">
                <a16:creationId xmlns:a16="http://schemas.microsoft.com/office/drawing/2014/main" id="{1976F95A-6140-0B0A-D59F-84492BA19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7" t="17584" r="31435" b="4600"/>
          <a:stretch/>
        </p:blipFill>
        <p:spPr bwMode="auto">
          <a:xfrm>
            <a:off x="4738895" y="1278525"/>
            <a:ext cx="3273287" cy="53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kia 5710 XA mobilní telefon černá/červená UPOZORNĚNÍí: mobilní telefony  neobsahují CZ/SK menu | Conrad Electronic">
            <a:extLst>
              <a:ext uri="{FF2B5EF4-FFF2-40B4-BE49-F238E27FC236}">
                <a16:creationId xmlns:a16="http://schemas.microsoft.com/office/drawing/2014/main" id="{D571CAD9-9FEE-BC66-8A0F-5E133722E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r="30019"/>
          <a:stretch/>
        </p:blipFill>
        <p:spPr bwMode="auto">
          <a:xfrm>
            <a:off x="1295448" y="4947535"/>
            <a:ext cx="702716" cy="17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F47FC9-C5BD-65BB-4597-DA3B5C3D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28" y="4743242"/>
            <a:ext cx="1788326" cy="178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A30AD8-2B37-6148-EA53-B4600E14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3" y="5342683"/>
            <a:ext cx="1613452" cy="161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54553"/>
      </p:ext>
    </p:extLst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699 L 0.00612 0.0699 L 0.05612 0.06226 C 0.05964 0.0618 0.06328 0.05995 0.06693 0.06041 C 0.06888 0.06064 0.07057 0.06296 0.0724 0.06412 C 0.07774 0.07384 0.08073 0.07847 0.08542 0.08935 C 0.08698 0.09305 0.08841 0.09699 0.08971 0.10092 C 0.09063 0.10347 0.09063 0.10694 0.09193 0.10856 C 0.09414 0.11157 0.09701 0.11273 0.09961 0.11435 C 0.1056 0.11828 0.11172 0.1199 0.11797 0.12222 C 0.13255 0.11759 0.14714 0.11365 0.16146 0.10856 C 0.16328 0.1081 0.16524 0.10763 0.16693 0.10671 C 0.16992 0.10509 0.17266 0.10254 0.17565 0.10092 C 0.18242 0.09722 0.18932 0.09328 0.19636 0.0912 C 0.20469 0.08888 0.20065 0.09004 0.2082 0.0875 C 0.22201 0.09351 0.19883 0.08194 0.21914 0.09907 C 0.22292 0.10208 0.22721 0.10231 0.23112 0.10486 C 0.2388 0.10949 0.24609 0.11574 0.25391 0.12013 C 0.26315 0.12546 0.28216 0.13379 0.28216 0.13379 C 0.30625 0.13171 0.2987 0.13935 0.30833 0.128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2199 L -0.00222 -0.02199 C -0.00378 -0.02801 -0.00521 -0.03356 -0.00664 -0.03958 C -0.00847 -0.04722 -0.00938 -0.05578 -0.01211 -0.06273 C -0.01393 -0.06713 -0.01589 -0.07152 -0.01745 -0.07615 C -0.01875 -0.07986 -0.01927 -0.08426 -0.0207 -0.08773 C -0.02292 -0.09282 -0.02591 -0.09676 -0.02839 -0.10139 C -0.03138 -0.10694 -0.03412 -0.11296 -0.03711 -0.11875 C -0.04375 -0.13125 -0.05833 -0.15578 -0.06419 -0.16319 C -0.07136 -0.17222 -0.07917 -0.17939 -0.08711 -0.18634 C -0.10599 -0.20324 -0.13503 -0.22083 -0.15339 -0.23264 C -0.15768 -0.23541 -0.19219 -0.25717 -0.19466 -0.25764 C -0.21198 -0.26227 -0.20482 -0.26018 -0.21641 -0.26342 C -0.21966 -0.26296 -0.22292 -0.26227 -0.22617 -0.26157 L -0.24896 -0.25578 C -0.25547 -0.24421 -0.24805 -0.25602 -0.26745 -0.24606 L -0.28268 -0.23842 C -0.28633 -0.23657 -0.28985 -0.23426 -0.29349 -0.23264 C -0.30222 -0.2287 -0.31081 -0.22407 -0.31966 -0.22106 L -0.325 -0.21921 " pathEditMode="relative" ptsTypes="AAAAAAAAAAAAAAAAAAAA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3 -0.01111 L 0.03933 -0.01111 C 0.0418 -0.01574 0.04402 -0.02083 0.04688 -0.02477 C 0.04805 -0.02616 0.05795 -0.03194 0.05886 -0.03241 C 0.07097 -0.03866 0.06511 -0.03495 0.07943 -0.03819 C 0.08425 -0.03912 0.08894 -0.04074 0.09362 -0.04213 C 0.09649 -0.04282 0.09935 -0.04329 0.10235 -0.04398 C 0.10482 -0.04514 0.1073 -0.04769 0.1099 -0.04792 C 0.14961 -0.04954 0.13529 -0.04815 0.1599 -0.04213 C 0.16862 -0.03981 0.17735 -0.03866 0.18594 -0.03634 C 0.20612 -0.03079 0.24271 -0.01875 0.26211 -0.00926 C 0.27175 -0.00463 0.28099 0.00208 0.29037 0.0081 C 0.29037 0.0081 0.31068 0.02269 0.31758 0.02755 " pathEditMode="relative" ptsTypes="AAAAAAAAAAAAA">
                                      <p:cBhvr>
                                        <p:cTn id="14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0125 L 0.03021 -0.0125 C 0.028 -0.01898 0.02631 -0.02592 0.02357 -0.03171 C 0.02188 -0.03565 0.01941 -0.03842 0.01706 -0.04143 C 0.00482 -0.05694 0.00209 -0.0544 -0.01549 -0.06852 C -0.07278 -0.11412 -0.03541 -0.09421 -0.097 -0.11666 C -0.13945 -0.11157 -0.18242 -0.11458 -0.22421 -0.10139 C -0.23111 -0.09907 -0.23242 -0.08125 -0.23736 -0.07245 C -0.27734 0.00093 -0.24726 -0.07176 -0.27968 0.01644 C -0.2819 0.03079 -0.28476 0.04468 -0.28619 0.05903 C -0.28723 0.06922 -0.28658 0.07963 -0.28736 0.09005 C -0.28802 0.09838 -0.28971 0.10648 -0.29062 0.11505 C -0.29192 0.12917 -0.2927 0.14352 -0.29388 0.15764 C -0.29466 0.16736 -0.29466 0.17014 -0.29713 0.17871 C -0.29765 0.18079 -0.29921 0.18472 -0.29921 0.18472 " pathEditMode="relative" ptsTypes="AAAAAAAAAAAAAAA">
                                      <p:cBhvr>
                                        <p:cTn id="1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oravské noviny – Wikipedie">
            <a:extLst>
              <a:ext uri="{FF2B5EF4-FFF2-40B4-BE49-F238E27FC236}">
                <a16:creationId xmlns:a16="http://schemas.microsoft.com/office/drawing/2014/main" id="{B86A6FC2-426C-A3E3-D073-6243A8AB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36" y="3194947"/>
            <a:ext cx="2259495" cy="15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rtonová krabice 30x30x20 cm - Obalové Materiály">
            <a:extLst>
              <a:ext uri="{FF2B5EF4-FFF2-40B4-BE49-F238E27FC236}">
                <a16:creationId xmlns:a16="http://schemas.microsoft.com/office/drawing/2014/main" id="{F0268875-2519-BBD5-6EBA-7F584B6E3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3644" r="11720" b="-3644"/>
          <a:stretch/>
        </p:blipFill>
        <p:spPr bwMode="auto">
          <a:xfrm>
            <a:off x="1837730" y="2883991"/>
            <a:ext cx="2421835" cy="24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školní sešit 520 čistý - PCL Štětí s.r.o.">
            <a:extLst>
              <a:ext uri="{FF2B5EF4-FFF2-40B4-BE49-F238E27FC236}">
                <a16:creationId xmlns:a16="http://schemas.microsoft.com/office/drawing/2014/main" id="{0CDE381A-85C2-3764-9B13-F3DE31AB1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r="23478"/>
          <a:stretch/>
        </p:blipFill>
        <p:spPr bwMode="auto">
          <a:xfrm>
            <a:off x="10058399" y="365126"/>
            <a:ext cx="1848967" cy="267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řídový papír 115g/m2, formát A4 balení 100 listů | POLYPRINT STORE">
            <a:extLst>
              <a:ext uri="{FF2B5EF4-FFF2-40B4-BE49-F238E27FC236}">
                <a16:creationId xmlns:a16="http://schemas.microsoft.com/office/drawing/2014/main" id="{7000FB52-F805-7AC1-C111-7382D55E2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9" b="7898"/>
          <a:stretch/>
        </p:blipFill>
        <p:spPr bwMode="auto">
          <a:xfrm>
            <a:off x="119269" y="749784"/>
            <a:ext cx="3551583" cy="21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829408-2D32-D7CF-7FA2-ECDB6F7D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32" name="Picture 8" descr="Plastový kontejner Meva na papír, 120 l, modrý">
            <a:extLst>
              <a:ext uri="{FF2B5EF4-FFF2-40B4-BE49-F238E27FC236}">
                <a16:creationId xmlns:a16="http://schemas.microsoft.com/office/drawing/2014/main" id="{74FD4985-A0E3-65E8-56BA-2462EE700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r="21312"/>
          <a:stretch/>
        </p:blipFill>
        <p:spPr bwMode="auto">
          <a:xfrm>
            <a:off x="4432852" y="520067"/>
            <a:ext cx="3816627" cy="614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aké letadlo je nejkrásnější?">
            <a:extLst>
              <a:ext uri="{FF2B5EF4-FFF2-40B4-BE49-F238E27FC236}">
                <a16:creationId xmlns:a16="http://schemas.microsoft.com/office/drawing/2014/main" id="{9775848A-80C2-1108-D262-F4127EE35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6" b="35976"/>
          <a:stretch/>
        </p:blipFill>
        <p:spPr bwMode="auto">
          <a:xfrm rot="19305062">
            <a:off x="8827982" y="4465271"/>
            <a:ext cx="3867506" cy="9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íčko vodní nádrže s těsněním DIN 96">
            <a:extLst>
              <a:ext uri="{FF2B5EF4-FFF2-40B4-BE49-F238E27FC236}">
                <a16:creationId xmlns:a16="http://schemas.microsoft.com/office/drawing/2014/main" id="{C3A42B5C-6D54-EEC5-8C5D-9D781508A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3" b="19593"/>
          <a:stretch/>
        </p:blipFill>
        <p:spPr bwMode="auto">
          <a:xfrm>
            <a:off x="1007329" y="5198373"/>
            <a:ext cx="2984888" cy="146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61D75A54-3A02-5DC8-3BC2-5F269BC1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48" y="4802197"/>
            <a:ext cx="2184304" cy="21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517DA47-BCA6-DAED-FD0F-5FB4C4C5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299" y="4056926"/>
            <a:ext cx="2184305" cy="21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692640"/>
      </p:ext>
    </p:extLst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9 -0.00023 L -0.01289 -0.00023 C 0.01029 -0.03495 0.07174 -0.12893 0.09036 -0.13935 L 0.21198 -0.20694 C 0.22252 -0.21273 0.23268 -0.22083 0.24349 -0.2243 C 0.28633 -0.23726 0.26888 -0.2324 0.2957 -0.23958 C 0.30364 -0.23657 0.31211 -0.23564 0.31966 -0.23009 C 0.34401 -0.21226 0.33151 -0.21527 0.34466 -0.19722 C 0.3681 -0.16481 0.34935 -0.19652 0.36419 -0.17013 C 0.36588 -0.1581 0.36654 -0.15277 0.36849 -0.1412 C 0.36927 -0.13726 0.37005 -0.13356 0.3707 -0.12962 C 0.37226 -0.1206 0.37305 -0.11134 0.37513 -0.10254 C 0.37578 -0.0993 0.37669 -0.09629 0.37721 -0.09282 C 0.37825 -0.08657 0.37864 -0.08009 0.37943 -0.07361 C 0.37982 -0.06527 0.38008 -0.05671 0.38047 -0.04837 C 0.38073 -0.04328 0.38164 -0.03819 0.38164 -0.03287 C 0.38164 0.07639 0.38463 0.04584 0.37943 0.0926 C 0.37904 0.10024 0.37877 0.10811 0.37838 0.11575 C 0.3776 0.13033 0.37721 0.13311 0.37617 0.14676 L 0.37513 0.37477 " pathEditMode="relative" ptsTypes="AAAAAAAAAAAAAAAAAAAA">
                                      <p:cBhvr>
                                        <p:cTn id="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4699 L -0.00456 0.04722 C -0.01002 0.025 -0.01419 0.00208 -0.02096 -0.01875 C -0.02409 -0.02871 -0.0293 -0.03611 -0.03398 -0.04375 C -0.07383 -0.11042 -0.11627 -0.15093 -0.16445 -0.2081 C -0.20247 -0.25324 -0.21146 -0.27176 -0.25143 -0.29306 C -0.25364 -0.29421 -0.29114 -0.3007 -0.29154 -0.3007 C -0.29961 -0.30023 -0.30781 -0.30278 -0.31549 -0.29884 C -0.31992 -0.29653 -0.32239 -0.28773 -0.32643 -0.28334 C -0.34258 -0.26528 -0.34466 -0.26459 -0.35898 -0.2544 C -0.36484 -0.24028 -0.3707 -0.22616 -0.37643 -0.21204 C -0.38125 -0.19977 -0.39049 -0.17523 -0.39049 -0.175 C -0.39492 -0.10903 -0.39909 -0.08588 -0.39375 -0.0206 C -0.39284 -0.00926 -0.38932 0.00116 -0.38724 0.01227 C -0.38529 0.02245 -0.38333 0.03264 -0.38177 0.04305 C -0.37318 0.10416 -0.38229 0.05393 -0.37643 0.08565 C -0.37565 0.09977 -0.375 0.11389 -0.37422 0.12801 C -0.37396 0.13194 -0.37331 0.13588 -0.37318 0.13958 C -0.37265 0.14791 -0.37292 0.15648 -0.372 0.16481 C -0.37148 0.17014 -0.37005 0.17523 -0.36875 0.18032 C -0.36719 0.18611 -0.36224 0.19768 -0.36224 0.20532 L -0.36224 0.20741 " pathEditMode="relative" rAng="0" ptsTypes="AAAAAAAAAAAAAAAAAAAAAA">
                                      <p:cBhvr>
                                        <p:cTn id="1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28 0.02315 L -0.01628 0.02315 C -0.01458 0.01135 -0.0125 -4.07407E-6 -0.01094 -0.0118 C -0.0043 -0.06157 -0.01536 -0.00439 -0.00326 -0.07754 C 0.00273 -0.11435 0.01159 -0.14004 0.02174 -0.17592 C 0.02461 -0.18634 0.02839 -0.19583 0.03034 -0.20694 C 0.04323 -0.27893 0.02982 -0.21041 0.04557 -0.27453 C 0.06016 -0.33356 0.04297 -0.27662 0.06198 -0.34027 C 0.08073 -0.40301 0.05885 -0.32338 0.08906 -0.41759 C 0.10677 -0.47245 0.10299 -0.48194 0.12708 -0.53148 C 0.1319 -0.5412 0.13581 -0.55231 0.14128 -0.56041 C 0.15039 -0.57407 0.15586 -0.57407 0.16628 -0.57777 C 0.17318 -0.57731 0.18034 -0.57986 0.18698 -0.57592 C 0.1918 -0.57314 0.19518 -0.56504 0.19883 -0.55856 C 0.20104 -0.55463 0.20234 -0.5493 0.2043 -0.5449 C 0.21888 -0.51273 0.20612 -0.54629 0.21628 -0.51412 C 0.21979 -0.50301 0.22305 -0.49166 0.22708 -0.48125 C 0.22969 -0.47476 0.23242 -0.46875 0.23477 -0.46203 C 0.23581 -0.45902 0.23607 -0.45532 0.23698 -0.45231 C 0.23932 -0.44444 0.24193 -0.4368 0.24453 -0.42916 C 0.24557 -0.42592 0.24688 -0.42268 0.24779 -0.41944 C 0.24857 -0.41689 0.24935 -0.41435 0.25 -0.4118 C 0.25078 -0.40787 0.25117 -0.4037 0.25208 -0.4 C 0.25299 -0.39722 0.2543 -0.3949 0.25547 -0.39236 C 0.25716 -0.37986 0.25742 -0.37569 0.26302 -0.36157 L 0.27057 -0.34213 C 0.27174 -0.32916 0.27161 -0.31597 0.27383 -0.30347 C 0.27422 -0.30162 0.27474 -0.29976 0.275 -0.29768 C 0.27578 -0.2912 0.27721 -0.27847 0.27721 -0.27847 C 0.27682 -0.25254 0.27669 -0.22685 0.27604 -0.20115 C 0.27604 -0.19907 0.27513 -0.19722 0.275 -0.19537 C 0.27383 -0.17939 0.27383 -0.17777 0.27383 -0.16828 " pathEditMode="relative" ptsTypes="AAAAAAAAAAAAAAAAAAAAAAAAAAAAAA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579 L 0.00247 -0.00555 C 0.00169 -0.04838 0.00312 -0.0912 0.00026 -0.13333 C -0.00052 -0.14537 -0.00586 -0.15509 -0.00847 -0.1662 C -0.01094 -0.17639 -0.01276 -0.1868 -0.01498 -0.19722 C -0.01537 -0.20301 -0.01602 -0.2206 -0.01719 -0.22824 C -0.02253 -0.26505 -0.02891 -0.29398 -0.03776 -0.33055 C -0.03998 -0.33981 -0.04232 -0.34838 -0.04427 -0.35764 C -0.04623 -0.36643 -0.04792 -0.37569 -0.04974 -0.38472 C -0.05065 -0.39398 -0.05352 -0.42708 -0.05521 -0.43495 C -0.05912 -0.45347 -0.06394 -0.47153 -0.06927 -0.48889 C -0.07852 -0.51852 -0.0819 -0.53264 -0.09427 -0.55856 C -0.09714 -0.56458 -0.10105 -0.56852 -0.10404 -0.57407 C -0.12539 -0.6118 -0.11329 -0.59768 -0.13998 -0.63194 C -0.14987 -0.64468 -0.16016 -0.65648 -0.17032 -0.66875 C -0.17579 -0.67523 -0.18073 -0.68333 -0.18672 -0.68796 C -0.19063 -0.6912 -0.19454 -0.69514 -0.19857 -0.69768 C -0.20248 -0.70023 -0.20664 -0.70139 -0.21055 -0.70347 C -0.21498 -0.70579 -0.21927 -0.70856 -0.22357 -0.71111 C -0.22839 -0.70995 -0.23334 -0.71042 -0.23776 -0.70741 C -0.24987 -0.6993 -0.25183 -0.69398 -0.25951 -0.68032 C -0.26094 -0.67454 -0.26276 -0.66898 -0.26381 -0.66296 C -0.26745 -0.6419 -0.26823 -0.61898 -0.26927 -0.59722 C -0.26967 -0.5875 -0.26967 -0.57778 -0.27032 -0.56829 C -0.2711 -0.55648 -0.27253 -0.54514 -0.27357 -0.53333 C -0.27396 -0.5206 -0.27396 -0.50764 -0.27474 -0.49491 C -0.27539 -0.48148 -0.27696 -0.46782 -0.278 -0.45417 C -0.27917 -0.43889 -0.28008 -0.42338 -0.28125 -0.40787 C -0.28164 -0.36782 -0.28177 -0.32801 -0.2823 -0.28796 C -0.28243 -0.27847 -0.28282 -0.26875 -0.28334 -0.25903 C -0.2849 -0.23565 -0.28438 -0.28079 -0.28776 -0.24352 C -0.28855 -0.23472 -0.28776 -0.22546 -0.28776 -0.21643 " pathEditMode="relative" rAng="0" ptsTypes="AAAAAAAAAAAAAAAAAAAAAAAAAAAAAAAA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ruška Ovoce, Hruška, jablko, kánon png | PNGEgg">
            <a:extLst>
              <a:ext uri="{FF2B5EF4-FFF2-40B4-BE49-F238E27FC236}">
                <a16:creationId xmlns:a16="http://schemas.microsoft.com/office/drawing/2014/main" id="{63E58A38-DE9A-4734-6A2D-BB21E4D04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5681"/>
          <a:stretch/>
        </p:blipFill>
        <p:spPr bwMode="auto">
          <a:xfrm>
            <a:off x="48668" y="3941891"/>
            <a:ext cx="3236192" cy="276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Kytice květin, kytice květin png | PNGEgg">
            <a:extLst>
              <a:ext uri="{FF2B5EF4-FFF2-40B4-BE49-F238E27FC236}">
                <a16:creationId xmlns:a16="http://schemas.microsoft.com/office/drawing/2014/main" id="{46A89D8C-3D3A-95B2-CEC3-A60B7B3BE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0" r="34232"/>
          <a:stretch/>
        </p:blipFill>
        <p:spPr bwMode="auto">
          <a:xfrm>
            <a:off x="8892001" y="4076277"/>
            <a:ext cx="1633235" cy="27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ům dětí a mládeže Rakovník, příspěvková organizace | Úkoly, výzvy, návody  | Č. 44 - Doba rozkladu odpadků v přírodě">
            <a:extLst>
              <a:ext uri="{FF2B5EF4-FFF2-40B4-BE49-F238E27FC236}">
                <a16:creationId xmlns:a16="http://schemas.microsoft.com/office/drawing/2014/main" id="{08315330-97F5-F726-FF73-39B80789A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0" b="10213"/>
          <a:stretch/>
        </p:blipFill>
        <p:spPr bwMode="auto">
          <a:xfrm>
            <a:off x="9277461" y="887301"/>
            <a:ext cx="2495550" cy="319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ustrované odpady – bioodpad – EKO-KOM">
            <a:extLst>
              <a:ext uri="{FF2B5EF4-FFF2-40B4-BE49-F238E27FC236}">
                <a16:creationId xmlns:a16="http://schemas.microsoft.com/office/drawing/2014/main" id="{35941287-EFA9-87EB-420B-634043BB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4"/>
          <a:stretch/>
        </p:blipFill>
        <p:spPr bwMode="auto">
          <a:xfrm>
            <a:off x="267705" y="1319282"/>
            <a:ext cx="3061252" cy="23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1372B7-BD72-DAEC-1C40-5AD38FEB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7" y="1201143"/>
            <a:ext cx="4749801" cy="53363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3074" name="Picture 2" descr="Plastový kontejner 1100 l na BIO odpad">
            <a:extLst>
              <a:ext uri="{FF2B5EF4-FFF2-40B4-BE49-F238E27FC236}">
                <a16:creationId xmlns:a16="http://schemas.microsoft.com/office/drawing/2014/main" id="{EE864AA8-0D2B-ACF0-8321-7B4BACD12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8" b="8518"/>
          <a:stretch/>
        </p:blipFill>
        <p:spPr bwMode="auto">
          <a:xfrm>
            <a:off x="3401252" y="1690688"/>
            <a:ext cx="5389495" cy="439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hev KOLI 0,5L PET čirá 18,5 g - BEMA-LA">
            <a:extLst>
              <a:ext uri="{FF2B5EF4-FFF2-40B4-BE49-F238E27FC236}">
                <a16:creationId xmlns:a16="http://schemas.microsoft.com/office/drawing/2014/main" id="{DCAF5FB3-47F5-4345-9FEA-E263AD799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0" t="18551" r="37971" b="8599"/>
          <a:stretch/>
        </p:blipFill>
        <p:spPr bwMode="auto">
          <a:xfrm rot="3174835">
            <a:off x="1079693" y="-325297"/>
            <a:ext cx="1262336" cy="328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4 Sešit školní čistě bílý s proložkou - 20 listů (na výšku) - Lemniskáta">
            <a:extLst>
              <a:ext uri="{FF2B5EF4-FFF2-40B4-BE49-F238E27FC236}">
                <a16:creationId xmlns:a16="http://schemas.microsoft.com/office/drawing/2014/main" id="{546ED0B0-391C-A8BD-4680-A82601CDD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0" b="12939"/>
          <a:stretch/>
        </p:blipFill>
        <p:spPr bwMode="auto">
          <a:xfrm>
            <a:off x="5526155" y="131459"/>
            <a:ext cx="2819491" cy="16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8E206E9B-9C0B-AB35-E360-C9B7ACF9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8" y="259357"/>
            <a:ext cx="1883571" cy="18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>
            <a:extLst>
              <a:ext uri="{FF2B5EF4-FFF2-40B4-BE49-F238E27FC236}">
                <a16:creationId xmlns:a16="http://schemas.microsoft.com/office/drawing/2014/main" id="{1CAD3CDC-B5F8-7344-357B-B92B92A6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5" y="-217503"/>
            <a:ext cx="249555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20857"/>
      </p:ext>
    </p:extLst>
  </p:cSld>
  <p:clrMapOvr>
    <a:masterClrMapping/>
  </p:clrMapOvr>
  <p:transition spd="med">
    <p:pull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8 0.07824 L -0.00808 0.07847 C -0.00599 0.06273 -0.00404 0.04722 -0.00157 0.03194 C 0.00052 0.01782 0.00403 -0.00533 0.00924 -0.01829 C 0.01458 -0.03195 0.01992 -0.04583 0.02669 -0.05695 C 0.03671 -0.07361 0.04739 -0.08935 0.05924 -0.10139 C 0.07695 -0.11968 0.09739 -0.12384 0.11692 -0.13056 C 0.14479 -0.12986 0.17291 -0.13449 0.20052 -0.12847 C 0.22291 -0.12361 0.25221 -0.10371 0.27239 -0.08033 C 0.28593 -0.06412 0.30325 -0.0456 0.31367 -0.02037 C 0.33854 0.04028 0.31328 -0.00926 0.34296 0.08981 C 0.34583 0.09954 0.34895 0.10879 0.35169 0.11875 C 0.35377 0.12639 0.35573 0.13403 0.35716 0.1419 C 0.36041 0.15972 0.36588 0.19606 0.36588 0.19629 C 0.36549 0.22685 0.36562 0.25787 0.36471 0.28889 C 0.36458 0.29606 0.36302 0.30278 0.3625 0.30995 C 0.36145 0.32662 0.36145 0.32893 0.36145 0.33912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3727 L 0.00091 -0.03704 C 0.0013 -0.0507 0.00365 -0.06458 0.00195 -0.07778 C 0.00052 -0.08935 -0.00377 -0.09931 -0.00781 -0.1088 C -0.02526 -0.15046 -0.0388 -0.16389 -0.06536 -0.19375 C -0.10404 -0.23727 -0.12552 -0.25787 -0.16549 -0.29028 C -0.18906 -0.30949 -0.18346 -0.30602 -0.20351 -0.31158 C -0.21797 -0.30625 -0.23281 -0.30324 -0.247 -0.29607 C -0.2556 -0.29167 -0.28568 -0.26759 -0.29479 -0.25556 C -0.30482 -0.24236 -0.31471 -0.21829 -0.32083 -0.19954 C -0.3289 -0.175 -0.33854 -0.15116 -0.34375 -0.12431 C -0.34805 -0.10162 -0.35286 -0.0794 -0.35677 -0.05648 C -0.36601 -0.00185 -0.36797 0.02014 -0.37422 0.07292 C -0.37526 0.09167 -0.37656 0.11018 -0.37747 0.12893 C -0.37864 0.15579 -0.38073 0.21018 -0.38073 0.21042 C -0.37995 0.25532 -0.38476 0.26944 -0.37422 0.30092 C -0.37305 0.30417 -0.37122 0.30602 -0.36979 0.30879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2778 L 0.00326 -0.02754 C 0.00105 -0.0581 0.00157 -0.08958 -0.00338 -0.11875 C -0.02695 -0.25787 -0.03815 -0.24977 -0.07942 -0.37199 C -0.09479 -0.41736 -0.09218 -0.44213 -0.11523 -0.46852 C -0.14127 -0.49815 -0.19375 -0.54537 -0.22291 -0.56898 C -0.30143 -0.6331 -0.28151 -0.61898 -0.34244 -0.65393 C -0.3651 -0.63264 -0.38632 -0.61921 -0.40117 -0.5787 C -0.4052 -0.56759 -0.40403 -0.55301 -0.40546 -0.54004 C -0.4052 -0.51157 -0.40546 -0.48333 -0.40442 -0.45509 C -0.40403 -0.44444 -0.40208 -0.43449 -0.40117 -0.42407 C -0.40026 -0.4125 -0.39987 -0.40092 -0.39895 -0.38935 C -0.39804 -0.37708 -0.39674 -0.36481 -0.3957 -0.35254 C -0.39492 -0.34236 -0.39427 -0.33194 -0.39362 -0.32176 C -0.39127 -0.15347 -0.3914 -0.21597 -0.3914 -0.13426 " pathEditMode="relative" rAng="0" ptsTypes="AAAAAAAAAAAAAAA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6 0.0162 L -0.01966 0.01643 C -0.02656 -0.06621 -0.03164 -0.11713 -0.0349 -0.20417 C -0.0362 -0.2375 -0.03568 -0.27107 -0.03594 -0.30463 C -0.02761 -0.3375 -0.02227 -0.37315 -0.01094 -0.40324 C -0.00352 -0.42315 0.0181 -0.48218 0.02591 -0.49584 C 0.03776 -0.51644 0.05052 -0.53612 0.0651 -0.55 C 0.07708 -0.56158 0.09114 -0.56459 0.1043 -0.5713 C 0.15703 -0.59838 0.13424 -0.5882 0.2043 -0.5926 C 0.22812 -0.5919 0.25299 -0.60232 0.27604 -0.59051 C 0.30391 -0.57639 0.31745 -0.54653 0.33034 -0.50949 C 0.33229 -0.50371 0.33398 -0.49792 0.33581 -0.49213 C 0.33958 -0.46135 0.33555 -0.48704 0.34453 -0.45139 C 0.34831 -0.43612 0.35078 -0.41968 0.35534 -0.4051 C 0.36211 -0.38357 0.35976 -0.39399 0.36302 -0.37408 C 0.36458 -0.32408 0.36406 -0.35093 0.36406 -0.29306 " pathEditMode="relative" rAng="0" ptsTypes="AAAAAAAAAAAAAAAA">
                                      <p:cBhvr>
                                        <p:cTn id="18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-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9760E-97DF-0546-2139-9B3F77C2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2730268"/>
            <a:ext cx="10889974" cy="170221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Tobias Popp</a:t>
            </a:r>
          </a:p>
        </p:txBody>
      </p:sp>
      <p:pic>
        <p:nvPicPr>
          <p:cNvPr id="2050" name="Picture 2" descr="Smajlík slaví narozeniny: Už se na nás směje půl století! | Ahaonline.cz">
            <a:extLst>
              <a:ext uri="{FF2B5EF4-FFF2-40B4-BE49-F238E27FC236}">
                <a16:creationId xmlns:a16="http://schemas.microsoft.com/office/drawing/2014/main" id="{3B98CDFE-18DC-38FD-A268-58694402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5" y="1690688"/>
            <a:ext cx="5427525" cy="40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25251"/>
      </p:ext>
    </p:extLst>
  </p:cSld>
  <p:clrMapOvr>
    <a:masterClrMapping/>
  </p:clrMapOvr>
  <p:transition spd="med">
    <p:pull/>
    <p:sndAc>
      <p:stSnd>
        <p:snd r:embed="rId2" name="cashreg.wav"/>
      </p:stSnd>
    </p:sndAc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</Words>
  <Application>Microsoft Office PowerPoint</Application>
  <PresentationFormat>Širokoúhlá obrazovka</PresentationFormat>
  <Paragraphs>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Tobias Popp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zak15 Dyjakovice</dc:creator>
  <cp:lastModifiedBy>Popp Tobias</cp:lastModifiedBy>
  <cp:revision>8</cp:revision>
  <dcterms:created xsi:type="dcterms:W3CDTF">2024-01-15T12:02:26Z</dcterms:created>
  <dcterms:modified xsi:type="dcterms:W3CDTF">2024-01-29T12:09:04Z</dcterms:modified>
</cp:coreProperties>
</file>